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56"/>
  </p:notesMasterIdLst>
  <p:handoutMasterIdLst>
    <p:handoutMasterId r:id="rId57"/>
  </p:handoutMasterIdLst>
  <p:sldIdLst>
    <p:sldId id="277" r:id="rId17"/>
    <p:sldId id="257" r:id="rId18"/>
    <p:sldId id="2141411527" r:id="rId19"/>
    <p:sldId id="338" r:id="rId20"/>
    <p:sldId id="313" r:id="rId21"/>
    <p:sldId id="337" r:id="rId22"/>
    <p:sldId id="314" r:id="rId23"/>
    <p:sldId id="2141411543" r:id="rId24"/>
    <p:sldId id="2141411533" r:id="rId25"/>
    <p:sldId id="2141411541" r:id="rId26"/>
    <p:sldId id="311" r:id="rId27"/>
    <p:sldId id="2141411544" r:id="rId28"/>
    <p:sldId id="373" r:id="rId29"/>
    <p:sldId id="1913" r:id="rId30"/>
    <p:sldId id="1914" r:id="rId31"/>
    <p:sldId id="2141411546" r:id="rId32"/>
    <p:sldId id="2141411534" r:id="rId33"/>
    <p:sldId id="2141411547" r:id="rId34"/>
    <p:sldId id="2141411535" r:id="rId35"/>
    <p:sldId id="2141411548" r:id="rId36"/>
    <p:sldId id="2141411536" r:id="rId37"/>
    <p:sldId id="2141411549" r:id="rId38"/>
    <p:sldId id="2141411537" r:id="rId39"/>
    <p:sldId id="2141411550" r:id="rId40"/>
    <p:sldId id="2141411538" r:id="rId41"/>
    <p:sldId id="2141411539" r:id="rId42"/>
    <p:sldId id="2141411540" r:id="rId43"/>
    <p:sldId id="2141411542" r:id="rId44"/>
    <p:sldId id="263" r:id="rId45"/>
    <p:sldId id="999" r:id="rId46"/>
    <p:sldId id="1939" r:id="rId47"/>
    <p:sldId id="372" r:id="rId48"/>
    <p:sldId id="2141411528" r:id="rId49"/>
    <p:sldId id="352" r:id="rId50"/>
    <p:sldId id="350" r:id="rId51"/>
    <p:sldId id="351" r:id="rId52"/>
    <p:sldId id="1977" r:id="rId53"/>
    <p:sldId id="1953" r:id="rId54"/>
    <p:sldId id="1954" r:id="rId55"/>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0" autoAdjust="0"/>
    <p:restoredTop sz="70134" autoAdjust="0"/>
  </p:normalViewPr>
  <p:slideViewPr>
    <p:cSldViewPr snapToGrid="0">
      <p:cViewPr>
        <p:scale>
          <a:sx n="66" d="100"/>
          <a:sy n="66" d="100"/>
        </p:scale>
        <p:origin x="222" y="-12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42458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9794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67284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80298C-C937-49E4-A344-41CA42F462CD}" type="slidenum">
              <a:rPr lang="en-GB" smtClean="0"/>
              <a:t>35</a:t>
            </a:fld>
            <a:endParaRPr lang="en-GB"/>
          </a:p>
        </p:txBody>
      </p:sp>
    </p:spTree>
    <p:extLst>
      <p:ext uri="{BB962C8B-B14F-4D97-AF65-F5344CB8AC3E}">
        <p14:creationId xmlns:p14="http://schemas.microsoft.com/office/powerpoint/2010/main" val="43164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77500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044497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2.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3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59.png"/><Relationship Id="rId1" Type="http://schemas.openxmlformats.org/officeDocument/2006/relationships/slideLayout" Target="../slideLayouts/slideLayout13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475591" y="1253331"/>
            <a:ext cx="124048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The aim of F# is three things</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Succinctness (like Python)</a:t>
            </a:r>
          </a:p>
          <a:p>
            <a:pPr marL="0" indent="0">
              <a:buNone/>
            </a:pPr>
            <a:r>
              <a:rPr lang="en-GB" dirty="0">
                <a:latin typeface="Consolas" panose="020B0609020204030204" pitchFamily="49" charset="0"/>
              </a:rPr>
              <a:t>Performance  (like C#/Java)</a:t>
            </a:r>
          </a:p>
          <a:p>
            <a:pPr marL="0" indent="0">
              <a:buNone/>
            </a:pPr>
            <a:r>
              <a:rPr lang="en-GB" dirty="0">
                <a:latin typeface="Consolas" panose="020B0609020204030204" pitchFamily="49" charset="0"/>
              </a:rPr>
              <a:t>Robustness   (like strongly typed functional programming)</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(also interop, cross-platform, community, reach etc. )</a:t>
            </a:r>
            <a:endParaRPr lang="en-US" dirty="0"/>
          </a:p>
        </p:txBody>
      </p:sp>
    </p:spTree>
    <p:extLst>
      <p:ext uri="{BB962C8B-B14F-4D97-AF65-F5344CB8AC3E}">
        <p14:creationId xmlns:p14="http://schemas.microsoft.com/office/powerpoint/2010/main" val="227265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This is a typical Client/Server App</a:t>
            </a:r>
          </a:p>
        </p:txBody>
      </p:sp>
      <p:sp>
        <p:nvSpPr>
          <p:cNvPr id="10" name="TextBox 9">
            <a:extLst>
              <a:ext uri="{FF2B5EF4-FFF2-40B4-BE49-F238E27FC236}">
                <a16:creationId xmlns:a16="http://schemas.microsoft.com/office/drawing/2014/main" id="{ED3C770C-8CD3-4574-8F64-4F26D3F2C85A}"/>
              </a:ext>
            </a:extLst>
          </p:cNvPr>
          <p:cNvSpPr txBox="1"/>
          <p:nvPr/>
        </p:nvSpPr>
        <p:spPr>
          <a:xfrm>
            <a:off x="9606803" y="3097956"/>
            <a:ext cx="564578" cy="523220"/>
          </a:xfrm>
          <a:prstGeom prst="rect">
            <a:avLst/>
          </a:prstGeom>
          <a:noFill/>
        </p:spPr>
        <p:txBody>
          <a:bodyPr wrap="none" rtlCol="0">
            <a:spAutoFit/>
          </a:bodyPr>
          <a:lstStyle/>
          <a:p>
            <a:r>
              <a:rPr lang="en-GB" sz="2800" dirty="0"/>
              <a:t>F#</a:t>
            </a:r>
          </a:p>
        </p:txBody>
      </p:sp>
      <p:sp>
        <p:nvSpPr>
          <p:cNvPr id="11" name="TextBox 10">
            <a:extLst>
              <a:ext uri="{FF2B5EF4-FFF2-40B4-BE49-F238E27FC236}">
                <a16:creationId xmlns:a16="http://schemas.microsoft.com/office/drawing/2014/main" id="{A64122D2-CA4D-4846-B901-77E9F88770EE}"/>
              </a:ext>
            </a:extLst>
          </p:cNvPr>
          <p:cNvSpPr txBox="1"/>
          <p:nvPr/>
        </p:nvSpPr>
        <p:spPr>
          <a:xfrm>
            <a:off x="9040880" y="4716739"/>
            <a:ext cx="1596912" cy="523220"/>
          </a:xfrm>
          <a:prstGeom prst="rect">
            <a:avLst/>
          </a:prstGeom>
          <a:noFill/>
        </p:spPr>
        <p:txBody>
          <a:bodyPr wrap="none" rtlCol="0">
            <a:spAutoFit/>
          </a:bodyPr>
          <a:lstStyle/>
          <a:p>
            <a:r>
              <a:rPr lang="en-GB" sz="2800" dirty="0"/>
              <a:t>JavaScript</a:t>
            </a:r>
          </a:p>
        </p:txBody>
      </p:sp>
      <p:sp>
        <p:nvSpPr>
          <p:cNvPr id="15" name="TextBox 14">
            <a:extLst>
              <a:ext uri="{FF2B5EF4-FFF2-40B4-BE49-F238E27FC236}">
                <a16:creationId xmlns:a16="http://schemas.microsoft.com/office/drawing/2014/main" id="{92BBE6D3-B2D8-4783-969A-1D194B6D5F75}"/>
              </a:ext>
            </a:extLst>
          </p:cNvPr>
          <p:cNvSpPr txBox="1"/>
          <p:nvPr/>
        </p:nvSpPr>
        <p:spPr>
          <a:xfrm>
            <a:off x="1419825" y="3167075"/>
            <a:ext cx="564578" cy="523220"/>
          </a:xfrm>
          <a:prstGeom prst="rect">
            <a:avLst/>
          </a:prstGeom>
          <a:noFill/>
        </p:spPr>
        <p:txBody>
          <a:bodyPr wrap="none" rtlCol="0">
            <a:spAutoFit/>
          </a:bodyPr>
          <a:lstStyle/>
          <a:p>
            <a:r>
              <a:rPr lang="en-GB" sz="2800" dirty="0"/>
              <a:t>F#</a:t>
            </a:r>
          </a:p>
        </p:txBody>
      </p:sp>
      <p:sp>
        <p:nvSpPr>
          <p:cNvPr id="16" name="TextBox 15">
            <a:extLst>
              <a:ext uri="{FF2B5EF4-FFF2-40B4-BE49-F238E27FC236}">
                <a16:creationId xmlns:a16="http://schemas.microsoft.com/office/drawing/2014/main" id="{233758AB-EB96-4F1C-9892-A4EAFBC9A284}"/>
              </a:ext>
            </a:extLst>
          </p:cNvPr>
          <p:cNvSpPr txBox="1"/>
          <p:nvPr/>
        </p:nvSpPr>
        <p:spPr>
          <a:xfrm>
            <a:off x="1216169" y="4727720"/>
            <a:ext cx="827471" cy="523220"/>
          </a:xfrm>
          <a:prstGeom prst="rect">
            <a:avLst/>
          </a:prstGeom>
          <a:noFill/>
        </p:spPr>
        <p:txBody>
          <a:bodyPr wrap="none" rtlCol="0">
            <a:spAutoFit/>
          </a:bodyPr>
          <a:lstStyle/>
          <a:p>
            <a:r>
              <a:rPr lang="en-GB" sz="2800" dirty="0"/>
              <a:t>.NET</a:t>
            </a:r>
          </a:p>
        </p:txBody>
      </p:sp>
      <p:sp>
        <p:nvSpPr>
          <p:cNvPr id="23" name="Arrow: Down 22">
            <a:extLst>
              <a:ext uri="{FF2B5EF4-FFF2-40B4-BE49-F238E27FC236}">
                <a16:creationId xmlns:a16="http://schemas.microsoft.com/office/drawing/2014/main" id="{89E85CD8-B2D3-4A02-AF2B-94CF99FDD127}"/>
              </a:ext>
            </a:extLst>
          </p:cNvPr>
          <p:cNvSpPr/>
          <p:nvPr/>
        </p:nvSpPr>
        <p:spPr>
          <a:xfrm>
            <a:off x="9758835" y="4011963"/>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903EE21-CC07-4889-BF38-FCF81496B49D}"/>
              </a:ext>
            </a:extLst>
          </p:cNvPr>
          <p:cNvSpPr/>
          <p:nvPr/>
        </p:nvSpPr>
        <p:spPr>
          <a:xfrm>
            <a:off x="1571857" y="3987634"/>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A0CE43B8-530D-4106-A263-4A288079A0B3}"/>
              </a:ext>
            </a:extLst>
          </p:cNvPr>
          <p:cNvSpPr/>
          <p:nvPr/>
        </p:nvSpPr>
        <p:spPr>
          <a:xfrm>
            <a:off x="3251767" y="2525102"/>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5018049" y="2001882"/>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8690437" y="2334537"/>
            <a:ext cx="1762983" cy="523220"/>
          </a:xfrm>
          <a:prstGeom prst="rect">
            <a:avLst/>
          </a:prstGeom>
          <a:noFill/>
        </p:spPr>
        <p:txBody>
          <a:bodyPr wrap="none" rtlCol="0">
            <a:spAutoFit/>
          </a:bodyPr>
          <a:lstStyle/>
          <a:p>
            <a:r>
              <a:rPr lang="en-GB" sz="2800" dirty="0"/>
              <a:t>Web Client</a:t>
            </a:r>
          </a:p>
        </p:txBody>
      </p:sp>
      <p:sp>
        <p:nvSpPr>
          <p:cNvPr id="29" name="TextBox 28">
            <a:extLst>
              <a:ext uri="{FF2B5EF4-FFF2-40B4-BE49-F238E27FC236}">
                <a16:creationId xmlns:a16="http://schemas.microsoft.com/office/drawing/2014/main" id="{0DB9B42F-E11F-49C2-8D7C-57D6E11D1AE2}"/>
              </a:ext>
            </a:extLst>
          </p:cNvPr>
          <p:cNvSpPr txBox="1"/>
          <p:nvPr/>
        </p:nvSpPr>
        <p:spPr>
          <a:xfrm>
            <a:off x="1122254" y="2409098"/>
            <a:ext cx="1095172" cy="523220"/>
          </a:xfrm>
          <a:prstGeom prst="rect">
            <a:avLst/>
          </a:prstGeom>
          <a:noFill/>
        </p:spPr>
        <p:txBody>
          <a:bodyPr wrap="none" rtlCol="0">
            <a:spAutoFit/>
          </a:bodyPr>
          <a:lstStyle/>
          <a:p>
            <a:r>
              <a:rPr lang="en-GB" sz="2800" dirty="0"/>
              <a:t>Server</a:t>
            </a:r>
          </a:p>
        </p:txBody>
      </p:sp>
    </p:spTree>
    <p:extLst>
      <p:ext uri="{BB962C8B-B14F-4D97-AF65-F5344CB8AC3E}">
        <p14:creationId xmlns:p14="http://schemas.microsoft.com/office/powerpoint/2010/main" val="177111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normAutofit/>
          </a:bodyPr>
          <a:lstStyle/>
          <a:p>
            <a:r>
              <a:rPr lang="en-GB" sz="3600" dirty="0"/>
              <a:t>The Web Client uses “Model View Update” like React</a:t>
            </a:r>
          </a:p>
        </p:txBody>
      </p:sp>
      <p:sp>
        <p:nvSpPr>
          <p:cNvPr id="27" name="Arrow: Left-Right 26">
            <a:extLst>
              <a:ext uri="{FF2B5EF4-FFF2-40B4-BE49-F238E27FC236}">
                <a16:creationId xmlns:a16="http://schemas.microsoft.com/office/drawing/2014/main" id="{A0CE43B8-530D-4106-A263-4A288079A0B3}"/>
              </a:ext>
            </a:extLst>
          </p:cNvPr>
          <p:cNvSpPr/>
          <p:nvPr/>
        </p:nvSpPr>
        <p:spPr>
          <a:xfrm>
            <a:off x="-677865" y="2683030"/>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1374978" y="2164833"/>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5214508" y="2560354"/>
            <a:ext cx="1762983" cy="523220"/>
          </a:xfrm>
          <a:prstGeom prst="rect">
            <a:avLst/>
          </a:prstGeom>
          <a:noFill/>
        </p:spPr>
        <p:txBody>
          <a:bodyPr wrap="none" rtlCol="0">
            <a:spAutoFit/>
          </a:bodyPr>
          <a:lstStyle/>
          <a:p>
            <a:r>
              <a:rPr lang="en-GB" sz="2800" dirty="0"/>
              <a:t>Web Client</a:t>
            </a:r>
          </a:p>
        </p:txBody>
      </p:sp>
      <p:pic>
        <p:nvPicPr>
          <p:cNvPr id="4" name="Picture 3">
            <a:extLst>
              <a:ext uri="{FF2B5EF4-FFF2-40B4-BE49-F238E27FC236}">
                <a16:creationId xmlns:a16="http://schemas.microsoft.com/office/drawing/2014/main" id="{7A28A3AC-6BF2-4ED7-8FA8-1C14E48100F1}"/>
              </a:ext>
            </a:extLst>
          </p:cNvPr>
          <p:cNvPicPr>
            <a:picLocks noChangeAspect="1"/>
          </p:cNvPicPr>
          <p:nvPr/>
        </p:nvPicPr>
        <p:blipFill>
          <a:blip r:embed="rId2"/>
          <a:stretch>
            <a:fillRect/>
          </a:stretch>
        </p:blipFill>
        <p:spPr>
          <a:xfrm>
            <a:off x="2507604" y="3596749"/>
            <a:ext cx="7476706" cy="2413863"/>
          </a:xfrm>
          <a:prstGeom prst="rect">
            <a:avLst/>
          </a:prstGeom>
        </p:spPr>
      </p:pic>
      <p:pic>
        <p:nvPicPr>
          <p:cNvPr id="6" name="Picture 5">
            <a:extLst>
              <a:ext uri="{FF2B5EF4-FFF2-40B4-BE49-F238E27FC236}">
                <a16:creationId xmlns:a16="http://schemas.microsoft.com/office/drawing/2014/main" id="{D5AC30C1-0421-4AF0-B4C4-5A92EB1FB0ED}"/>
              </a:ext>
            </a:extLst>
          </p:cNvPr>
          <p:cNvPicPr>
            <a:picLocks noChangeAspect="1"/>
          </p:cNvPicPr>
          <p:nvPr/>
        </p:nvPicPr>
        <p:blipFill>
          <a:blip r:embed="rId3"/>
          <a:stretch>
            <a:fillRect/>
          </a:stretch>
        </p:blipFill>
        <p:spPr>
          <a:xfrm>
            <a:off x="4233433" y="4209597"/>
            <a:ext cx="981075" cy="209550"/>
          </a:xfrm>
          <a:prstGeom prst="rect">
            <a:avLst/>
          </a:prstGeom>
        </p:spPr>
      </p:pic>
      <p:pic>
        <p:nvPicPr>
          <p:cNvPr id="17" name="Picture 16">
            <a:extLst>
              <a:ext uri="{FF2B5EF4-FFF2-40B4-BE49-F238E27FC236}">
                <a16:creationId xmlns:a16="http://schemas.microsoft.com/office/drawing/2014/main" id="{7EC6001A-5718-4315-896C-A78D6D3FB07C}"/>
              </a:ext>
            </a:extLst>
          </p:cNvPr>
          <p:cNvPicPr>
            <a:picLocks noChangeAspect="1"/>
          </p:cNvPicPr>
          <p:nvPr/>
        </p:nvPicPr>
        <p:blipFill>
          <a:blip r:embed="rId3"/>
          <a:stretch>
            <a:fillRect/>
          </a:stretch>
        </p:blipFill>
        <p:spPr>
          <a:xfrm>
            <a:off x="7108871" y="4209597"/>
            <a:ext cx="981075" cy="209550"/>
          </a:xfrm>
          <a:prstGeom prst="rect">
            <a:avLst/>
          </a:prstGeom>
        </p:spPr>
      </p:pic>
    </p:spTree>
    <p:extLst>
      <p:ext uri="{BB962C8B-B14F-4D97-AF65-F5344CB8AC3E}">
        <p14:creationId xmlns:p14="http://schemas.microsoft.com/office/powerpoint/2010/main" val="11334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5795609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CBEAF10-3852-438C-ACA0-C62882C9F09D}"/>
              </a:ext>
            </a:extLst>
          </p:cNvPr>
          <p:cNvPicPr>
            <a:picLocks noChangeAspect="1"/>
          </p:cNvPicPr>
          <p:nvPr/>
        </p:nvPicPr>
        <p:blipFill>
          <a:blip r:embed="rId2"/>
          <a:stretch>
            <a:fillRect/>
          </a:stretch>
        </p:blipFill>
        <p:spPr>
          <a:xfrm>
            <a:off x="0" y="14132"/>
            <a:ext cx="12192000" cy="682973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
        <p:nvSpPr>
          <p:cNvPr id="6" name="TextBox 5">
            <a:extLst>
              <a:ext uri="{FF2B5EF4-FFF2-40B4-BE49-F238E27FC236}">
                <a16:creationId xmlns:a16="http://schemas.microsoft.com/office/drawing/2014/main" id="{FE2C6B3F-8589-4C55-A8FD-01B136C5221A}"/>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Tree>
    <p:extLst>
      <p:ext uri="{BB962C8B-B14F-4D97-AF65-F5344CB8AC3E}">
        <p14:creationId xmlns:p14="http://schemas.microsoft.com/office/powerpoint/2010/main" val="3182309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A186C89-F896-42D7-AC49-6B392788A289}"/>
              </a:ext>
            </a:extLst>
          </p:cNvPr>
          <p:cNvPicPr>
            <a:picLocks noChangeAspect="1"/>
          </p:cNvPicPr>
          <p:nvPr/>
        </p:nvPicPr>
        <p:blipFill>
          <a:blip r:embed="rId3"/>
          <a:stretch>
            <a:fillRect/>
          </a:stretch>
        </p:blipFill>
        <p:spPr>
          <a:xfrm>
            <a:off x="0" y="5187"/>
            <a:ext cx="12192000" cy="684762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4"/>
          <a:stretch>
            <a:fillRect/>
          </a:stretch>
        </p:blipFill>
        <p:spPr>
          <a:xfrm>
            <a:off x="11154539" y="4768342"/>
            <a:ext cx="857325" cy="1438275"/>
          </a:xfrm>
          <a:prstGeom prst="rect">
            <a:avLst/>
          </a:prstGeom>
        </p:spPr>
      </p:pic>
      <p:sp>
        <p:nvSpPr>
          <p:cNvPr id="7" name="TextBox 6">
            <a:extLst>
              <a:ext uri="{FF2B5EF4-FFF2-40B4-BE49-F238E27FC236}">
                <a16:creationId xmlns:a16="http://schemas.microsoft.com/office/drawing/2014/main" id="{78E94A53-79C2-4CEE-B7D3-CE5B35001532}"/>
              </a:ext>
            </a:extLst>
          </p:cNvPr>
          <p:cNvSpPr txBox="1"/>
          <p:nvPr/>
        </p:nvSpPr>
        <p:spPr>
          <a:xfrm>
            <a:off x="7309818" y="2090486"/>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sp>
        <p:nvSpPr>
          <p:cNvPr id="8" name="TextBox 7">
            <a:extLst>
              <a:ext uri="{FF2B5EF4-FFF2-40B4-BE49-F238E27FC236}">
                <a16:creationId xmlns:a16="http://schemas.microsoft.com/office/drawing/2014/main" id="{BF96FE5B-22F3-4897-BACF-C4BA44C8AE5C}"/>
              </a:ext>
            </a:extLst>
          </p:cNvPr>
          <p:cNvSpPr txBox="1"/>
          <p:nvPr/>
        </p:nvSpPr>
        <p:spPr>
          <a:xfrm>
            <a:off x="1732894" y="3714107"/>
            <a:ext cx="980974" cy="400110"/>
          </a:xfrm>
          <a:prstGeom prst="rect">
            <a:avLst/>
          </a:prstGeom>
          <a:noFill/>
        </p:spPr>
        <p:txBody>
          <a:bodyPr wrap="none" rtlCol="0">
            <a:spAutoFit/>
          </a:bodyPr>
          <a:lstStyle/>
          <a:p>
            <a:r>
              <a:rPr lang="en-GB" sz="2000" dirty="0">
                <a:sym typeface="Symbol" panose="05050102010706020507" pitchFamily="18" charset="2"/>
              </a:rPr>
              <a:t>update</a:t>
            </a:r>
            <a:endParaRPr lang="en-GB" sz="2000" dirty="0"/>
          </a:p>
        </p:txBody>
      </p:sp>
      <p:sp>
        <p:nvSpPr>
          <p:cNvPr id="9" name="TextBox 8">
            <a:extLst>
              <a:ext uri="{FF2B5EF4-FFF2-40B4-BE49-F238E27FC236}">
                <a16:creationId xmlns:a16="http://schemas.microsoft.com/office/drawing/2014/main" id="{614C602E-E4EA-4955-9585-8786F39B1319}"/>
              </a:ext>
            </a:extLst>
          </p:cNvPr>
          <p:cNvSpPr txBox="1"/>
          <p:nvPr/>
        </p:nvSpPr>
        <p:spPr>
          <a:xfrm>
            <a:off x="3982108" y="4756342"/>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
        <p:nvSpPr>
          <p:cNvPr id="10" name="TextBox 9">
            <a:extLst>
              <a:ext uri="{FF2B5EF4-FFF2-40B4-BE49-F238E27FC236}">
                <a16:creationId xmlns:a16="http://schemas.microsoft.com/office/drawing/2014/main" id="{E022B254-C14B-4DFE-827D-18D58BF013F7}"/>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pic>
        <p:nvPicPr>
          <p:cNvPr id="11" name="Picture 10">
            <a:extLst>
              <a:ext uri="{FF2B5EF4-FFF2-40B4-BE49-F238E27FC236}">
                <a16:creationId xmlns:a16="http://schemas.microsoft.com/office/drawing/2014/main" id="{87D27858-BE51-4A1F-81B1-DC37FE092A86}"/>
              </a:ext>
            </a:extLst>
          </p:cNvPr>
          <p:cNvPicPr>
            <a:picLocks noChangeAspect="1"/>
          </p:cNvPicPr>
          <p:nvPr/>
        </p:nvPicPr>
        <p:blipFill>
          <a:blip r:embed="rId5"/>
          <a:stretch>
            <a:fillRect/>
          </a:stretch>
        </p:blipFill>
        <p:spPr>
          <a:xfrm>
            <a:off x="6095206" y="3760785"/>
            <a:ext cx="3143387" cy="620124"/>
          </a:xfrm>
          <a:prstGeom prst="rect">
            <a:avLst/>
          </a:prstGeom>
        </p:spPr>
      </p:pic>
      <p:sp>
        <p:nvSpPr>
          <p:cNvPr id="12" name="TextBox 11">
            <a:extLst>
              <a:ext uri="{FF2B5EF4-FFF2-40B4-BE49-F238E27FC236}">
                <a16:creationId xmlns:a16="http://schemas.microsoft.com/office/drawing/2014/main" id="{F6A51A77-9E54-4FE4-B877-0D543349A513}"/>
              </a:ext>
            </a:extLst>
          </p:cNvPr>
          <p:cNvSpPr txBox="1"/>
          <p:nvPr/>
        </p:nvSpPr>
        <p:spPr>
          <a:xfrm>
            <a:off x="7415075" y="4529729"/>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pic>
        <p:nvPicPr>
          <p:cNvPr id="13" name="Picture 12">
            <a:extLst>
              <a:ext uri="{FF2B5EF4-FFF2-40B4-BE49-F238E27FC236}">
                <a16:creationId xmlns:a16="http://schemas.microsoft.com/office/drawing/2014/main" id="{40375DDD-F54D-4AFB-BF24-587F2853E33E}"/>
              </a:ext>
            </a:extLst>
          </p:cNvPr>
          <p:cNvPicPr>
            <a:picLocks noChangeAspect="1"/>
          </p:cNvPicPr>
          <p:nvPr/>
        </p:nvPicPr>
        <p:blipFill>
          <a:blip r:embed="rId5"/>
          <a:stretch>
            <a:fillRect/>
          </a:stretch>
        </p:blipFill>
        <p:spPr>
          <a:xfrm>
            <a:off x="5875019" y="3276601"/>
            <a:ext cx="426721" cy="1409700"/>
          </a:xfrm>
          <a:prstGeom prst="rect">
            <a:avLst/>
          </a:prstGeom>
        </p:spPr>
      </p:pic>
    </p:spTree>
    <p:extLst>
      <p:ext uri="{BB962C8B-B14F-4D97-AF65-F5344CB8AC3E}">
        <p14:creationId xmlns:p14="http://schemas.microsoft.com/office/powerpoint/2010/main" val="325006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2.*</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3551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61068"/>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In this app, display views are functional data</a:t>
            </a:r>
          </a:p>
          <a:p>
            <a:pPr marL="457200" indent="-457200">
              <a:lnSpc>
                <a:spcPct val="120000"/>
              </a:lnSpc>
              <a:buFont typeface="+mj-lt"/>
              <a:buAutoNum type="arabicPeriod"/>
            </a:pPr>
            <a:r>
              <a:rPr lang="en-GB" sz="2400"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sz="2400"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sz="2400" dirty="0">
                <a:latin typeface="Consolas" panose="020B0609020204030204" pitchFamily="49" charset="0"/>
              </a:rPr>
              <a:t>tuples and helper functions </a:t>
            </a:r>
          </a:p>
          <a:p>
            <a:pPr marL="457200" indent="-457200">
              <a:lnSpc>
                <a:spcPct val="120000"/>
              </a:lnSpc>
              <a:buFont typeface="+mj-lt"/>
              <a:buAutoNum type="arabicPeriod"/>
            </a:pPr>
            <a:endParaRPr lang="en-GB" sz="2400" dirty="0">
              <a:latin typeface="Consolas" panose="020B0609020204030204" pitchFamily="49" charset="0"/>
            </a:endParaRPr>
          </a:p>
        </p:txBody>
      </p:sp>
    </p:spTree>
    <p:extLst>
      <p:ext uri="{BB962C8B-B14F-4D97-AF65-F5344CB8AC3E}">
        <p14:creationId xmlns:p14="http://schemas.microsoft.com/office/powerpoint/2010/main" val="159060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3.*</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3249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76833"/>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“let” and “type” all day long</a:t>
            </a:r>
          </a:p>
          <a:p>
            <a:pPr marL="457200" indent="-457200">
              <a:lnSpc>
                <a:spcPct val="120000"/>
              </a:lnSpc>
              <a:buFont typeface="+mj-lt"/>
              <a:buAutoNum type="arabicPeriod"/>
            </a:pPr>
            <a:r>
              <a:rPr lang="en-GB" sz="2400" dirty="0">
                <a:latin typeface="Consolas" panose="020B0609020204030204" pitchFamily="49" charset="0"/>
              </a:rPr>
              <a:t>pipelining with |&gt;</a:t>
            </a:r>
          </a:p>
          <a:p>
            <a:pPr marL="457200" indent="-457200">
              <a:lnSpc>
                <a:spcPct val="120000"/>
              </a:lnSpc>
              <a:buFont typeface="+mj-lt"/>
              <a:buAutoNum type="arabicPeriod"/>
            </a:pPr>
            <a:r>
              <a:rPr lang="en-GB" sz="2400"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sz="2400" dirty="0">
                <a:latin typeface="Consolas" panose="020B0609020204030204" pitchFamily="49" charset="0"/>
              </a:rPr>
              <a:t>async programming for server requests</a:t>
            </a:r>
          </a:p>
          <a:p>
            <a:pPr marL="457200" indent="-457200">
              <a:lnSpc>
                <a:spcPct val="120000"/>
              </a:lnSpc>
              <a:buFont typeface="+mj-lt"/>
              <a:buAutoNum type="arabicPeriod"/>
            </a:pPr>
            <a:r>
              <a:rPr lang="en-GB" sz="2400" dirty="0">
                <a:latin typeface="Consolas" panose="020B0609020204030204" pitchFamily="49" charset="0"/>
              </a:rPr>
              <a:t>strongly typed string interpolation</a:t>
            </a:r>
          </a:p>
        </p:txBody>
      </p:sp>
    </p:spTree>
    <p:extLst>
      <p:ext uri="{BB962C8B-B14F-4D97-AF65-F5344CB8AC3E}">
        <p14:creationId xmlns:p14="http://schemas.microsoft.com/office/powerpoint/2010/main" val="400122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some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4.*</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1994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45302"/>
          </a:xfrm>
        </p:spPr>
        <p:txBody>
          <a:bodyPr>
            <a:normAutofit/>
          </a:bodyPr>
          <a:lstStyle/>
          <a:p>
            <a:pPr marL="0" indent="0">
              <a:lnSpc>
                <a:spcPct val="120000"/>
              </a:lnSpc>
              <a:buNone/>
            </a:pPr>
            <a:r>
              <a:rPr lang="en-GB" sz="2400"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dispatching a new message in this UI architecture</a:t>
            </a:r>
            <a:br>
              <a:rPr lang="en-GB" sz="2400" dirty="0">
                <a:latin typeface="Consolas" panose="020B0609020204030204" pitchFamily="49" charset="0"/>
                <a:cs typeface="Courier New" panose="02070309020205020404" pitchFamily="49" charset="0"/>
              </a:rPr>
            </a:br>
            <a:endParaRPr lang="en-GB" sz="240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569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5.*</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58593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29537"/>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evaluating code in the F# REPL</a:t>
            </a:r>
          </a:p>
          <a:p>
            <a:pPr marL="457200" indent="-457200">
              <a:lnSpc>
                <a:spcPct val="120000"/>
              </a:lnSpc>
              <a:buFont typeface="+mj-lt"/>
              <a:buAutoNum type="arabicPeriod"/>
            </a:pPr>
            <a:r>
              <a:rPr lang="en-GB" sz="2400" dirty="0">
                <a:latin typeface="Consolas" panose="020B0609020204030204" pitchFamily="49" charset="0"/>
              </a:rPr>
              <a:t>referencing a package with a strong version</a:t>
            </a:r>
          </a:p>
          <a:p>
            <a:pPr marL="457200" indent="-457200">
              <a:lnSpc>
                <a:spcPct val="120000"/>
              </a:lnSpc>
              <a:buFont typeface="+mj-lt"/>
              <a:buAutoNum type="arabicPeriod"/>
            </a:pPr>
            <a:r>
              <a:rPr lang="en-GB" sz="2400" dirty="0">
                <a:latin typeface="Consolas" panose="020B0609020204030204" pitchFamily="49" charset="0"/>
              </a:rPr>
              <a:t>using </a:t>
            </a:r>
            <a:r>
              <a:rPr lang="en-GB" sz="2400" dirty="0" err="1">
                <a:latin typeface="Consolas" panose="020B0609020204030204" pitchFamily="49" charset="0"/>
              </a:rPr>
              <a:t>FSharp.Data</a:t>
            </a:r>
            <a:r>
              <a:rPr lang="en-GB" sz="2400" dirty="0">
                <a:latin typeface="Consolas" panose="020B0609020204030204" pitchFamily="49" charset="0"/>
              </a:rPr>
              <a:t> with a sample from a REST API</a:t>
            </a:r>
          </a:p>
          <a:p>
            <a:pPr marL="457200" indent="-457200">
              <a:lnSpc>
                <a:spcPct val="120000"/>
              </a:lnSpc>
              <a:buFont typeface="+mj-lt"/>
              <a:buAutoNum type="arabicPeriod"/>
            </a:pPr>
            <a:r>
              <a:rPr lang="en-GB" sz="2400" dirty="0">
                <a:latin typeface="Consolas" panose="020B0609020204030204" pitchFamily="49" charset="0"/>
              </a:rPr>
              <a:t>exploring the data in preparation for adding a backend service</a:t>
            </a:r>
            <a:br>
              <a:rPr lang="en-GB" sz="2400" dirty="0">
                <a:latin typeface="Consolas" panose="020B0609020204030204" pitchFamily="49" charset="0"/>
              </a:rPr>
            </a:br>
            <a:endParaRPr lang="en-GB" sz="2400" dirty="0">
              <a:latin typeface="Consolas" panose="020B0609020204030204" pitchFamily="49" charset="0"/>
            </a:endParaRPr>
          </a:p>
        </p:txBody>
      </p:sp>
    </p:spTree>
    <p:extLst>
      <p:ext uri="{BB962C8B-B14F-4D97-AF65-F5344CB8AC3E}">
        <p14:creationId xmlns:p14="http://schemas.microsoft.com/office/powerpoint/2010/main" val="54002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Further discussion points! </a:t>
            </a:r>
            <a:r>
              <a:rPr lang="en-GB" dirty="0">
                <a:sym typeface="Wingdings" panose="05000000000000000000" pitchFamily="2" charset="2"/>
              </a:rPr>
              <a:t></a:t>
            </a:r>
            <a:endParaRPr lang="en-GB" dirty="0"/>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4692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Other F# Language Discussion Points</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324130"/>
          </a:xfrm>
        </p:spPr>
        <p:txBody>
          <a:bodyPr>
            <a:normAutofit fontScale="92500" lnSpcReduction="20000"/>
          </a:bodyPr>
          <a:lstStyle/>
          <a:p>
            <a:pPr marL="457200" indent="-457200">
              <a:lnSpc>
                <a:spcPct val="120000"/>
              </a:lnSpc>
              <a:buFont typeface="+mj-lt"/>
              <a:buAutoNum type="arabicPeriod"/>
            </a:pPr>
            <a:r>
              <a:rPr lang="en-GB" dirty="0">
                <a:latin typeface="Consolas" panose="020B0609020204030204" pitchFamily="49" charset="0"/>
              </a:rPr>
              <a:t>let mutable </a:t>
            </a:r>
          </a:p>
          <a:p>
            <a:pPr marL="457200" indent="-457200">
              <a:lnSpc>
                <a:spcPct val="120000"/>
              </a:lnSpc>
              <a:buFont typeface="+mj-lt"/>
              <a:buAutoNum type="arabicPeriod"/>
            </a:pPr>
            <a:r>
              <a:rPr lang="en-GB" dirty="0">
                <a:latin typeface="Consolas" panose="020B0609020204030204" pitchFamily="49" charset="0"/>
              </a:rPr>
              <a:t>box/unbox</a:t>
            </a:r>
          </a:p>
          <a:p>
            <a:pPr marL="457200" indent="-457200">
              <a:lnSpc>
                <a:spcPct val="120000"/>
              </a:lnSpc>
              <a:buFont typeface="+mj-lt"/>
              <a:buAutoNum type="arabicPeriod"/>
            </a:pPr>
            <a:r>
              <a:rPr lang="en-GB" dirty="0">
                <a:latin typeface="Consolas" panose="020B0609020204030204" pitchFamily="49" charset="0"/>
              </a:rPr>
              <a:t>reflection</a:t>
            </a:r>
          </a:p>
          <a:p>
            <a:pPr marL="457200" indent="-457200">
              <a:lnSpc>
                <a:spcPct val="120000"/>
              </a:lnSpc>
              <a:buFont typeface="+mj-lt"/>
              <a:buAutoNum type="arabicPeriod"/>
            </a:pPr>
            <a:r>
              <a:rPr lang="en-GB" dirty="0">
                <a:latin typeface="Consolas" panose="020B0609020204030204" pitchFamily="49" charset="0"/>
              </a:rPr>
              <a:t>performance </a:t>
            </a:r>
          </a:p>
          <a:p>
            <a:pPr marL="457200" indent="-457200">
              <a:lnSpc>
                <a:spcPct val="120000"/>
              </a:lnSpc>
              <a:buFont typeface="+mj-lt"/>
              <a:buAutoNum type="arabicPeriod"/>
            </a:pPr>
            <a:r>
              <a:rPr lang="en-GB" dirty="0">
                <a:latin typeface="Consolas" panose="020B0609020204030204" pitchFamily="49" charset="0"/>
              </a:rPr>
              <a:t>namespace and modules for code organization</a:t>
            </a:r>
          </a:p>
          <a:p>
            <a:pPr marL="457200" indent="-457200">
              <a:lnSpc>
                <a:spcPct val="120000"/>
              </a:lnSpc>
              <a:buFont typeface="+mj-lt"/>
              <a:buAutoNum type="arabicPeriod"/>
            </a:pPr>
            <a:r>
              <a:rPr lang="en-GB" dirty="0">
                <a:latin typeface="Consolas" panose="020B0609020204030204" pitchFamily="49" charset="0"/>
              </a:rPr>
              <a:t>F# is not lazy by default (see ‘lazy’ expressions)</a:t>
            </a:r>
          </a:p>
          <a:p>
            <a:pPr marL="457200" indent="-457200">
              <a:lnSpc>
                <a:spcPct val="120000"/>
              </a:lnSpc>
              <a:buFont typeface="+mj-lt"/>
              <a:buAutoNum type="arabicPeriod"/>
            </a:pPr>
            <a:r>
              <a:rPr lang="en-GB" dirty="0">
                <a:latin typeface="Consolas" panose="020B0609020204030204" pitchFamily="49" charset="0"/>
              </a:rPr>
              <a:t>Bi-directional .NET and </a:t>
            </a:r>
            <a:r>
              <a:rPr lang="en-GB" dirty="0" err="1">
                <a:latin typeface="Consolas" panose="020B0609020204030204" pitchFamily="49" charset="0"/>
              </a:rPr>
              <a:t>Javascript</a:t>
            </a:r>
            <a:r>
              <a:rPr lang="en-GB" dirty="0">
                <a:latin typeface="Consolas" panose="020B0609020204030204" pitchFamily="49" charset="0"/>
              </a:rPr>
              <a:t> interop</a:t>
            </a:r>
          </a:p>
          <a:p>
            <a:pPr marL="457200" indent="-457200">
              <a:lnSpc>
                <a:spcPct val="120000"/>
              </a:lnSpc>
              <a:buFont typeface="+mj-lt"/>
              <a:buAutoNum type="arabicPeriod"/>
            </a:pPr>
            <a:r>
              <a:rPr lang="en-GB" dirty="0">
                <a:latin typeface="Consolas" panose="020B0609020204030204" pitchFamily="49" charset="0"/>
              </a:rPr>
              <a:t>Fable now includes an F# to Python transpiler. If Python gives us metadata, we will interop smoothly with Python</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81091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a:xfrm>
            <a:off x="286406" y="491249"/>
            <a:ext cx="3386959" cy="1022241"/>
          </a:xfrm>
        </p:spPr>
        <p:txBody>
          <a:bodyPr>
            <a:normAutofit/>
          </a:bodyPr>
          <a:lstStyle/>
          <a:p>
            <a:r>
              <a:rPr lang="en-GB" dirty="0"/>
              <a:t>Python GCN</a:t>
            </a:r>
          </a:p>
        </p:txBody>
      </p:sp>
      <p:pic>
        <p:nvPicPr>
          <p:cNvPr id="5" name="Picture 4">
            <a:extLst>
              <a:ext uri="{FF2B5EF4-FFF2-40B4-BE49-F238E27FC236}">
                <a16:creationId xmlns:a16="http://schemas.microsoft.com/office/drawing/2014/main" id="{7C28736D-D2E7-4BA7-82A3-4081FD145861}"/>
              </a:ext>
            </a:extLst>
          </p:cNvPr>
          <p:cNvPicPr>
            <a:picLocks noChangeAspect="1"/>
          </p:cNvPicPr>
          <p:nvPr/>
        </p:nvPicPr>
        <p:blipFill rotWithShape="1">
          <a:blip r:embed="rId2"/>
          <a:srcRect r="-267" b="25237"/>
          <a:stretch/>
        </p:blipFill>
        <p:spPr>
          <a:xfrm>
            <a:off x="4534998" y="322234"/>
            <a:ext cx="7370596" cy="5992813"/>
          </a:xfrm>
          <a:prstGeom prst="rect">
            <a:avLst/>
          </a:prstGeom>
        </p:spPr>
      </p:pic>
    </p:spTree>
    <p:extLst>
      <p:ext uri="{BB962C8B-B14F-4D97-AF65-F5344CB8AC3E}">
        <p14:creationId xmlns:p14="http://schemas.microsoft.com/office/powerpoint/2010/main" val="142658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37377-8A5D-4D58-8042-5F999D5036BE}"/>
              </a:ext>
            </a:extLst>
          </p:cNvPr>
          <p:cNvPicPr>
            <a:picLocks noChangeAspect="1"/>
          </p:cNvPicPr>
          <p:nvPr/>
        </p:nvPicPr>
        <p:blipFill>
          <a:blip r:embed="rId2"/>
          <a:stretch>
            <a:fillRect/>
          </a:stretch>
        </p:blipFill>
        <p:spPr>
          <a:xfrm>
            <a:off x="4601943" y="273379"/>
            <a:ext cx="7303651" cy="5896303"/>
          </a:xfrm>
          <a:prstGeom prst="rect">
            <a:avLst/>
          </a:prstGeom>
        </p:spPr>
      </p:pic>
      <p:sp>
        <p:nvSpPr>
          <p:cNvPr id="6" name="Title 1">
            <a:extLst>
              <a:ext uri="{FF2B5EF4-FFF2-40B4-BE49-F238E27FC236}">
                <a16:creationId xmlns:a16="http://schemas.microsoft.com/office/drawing/2014/main" id="{B8D52FEE-AB40-4B01-9B57-2C04DFD2FE21}"/>
              </a:ext>
            </a:extLst>
          </p:cNvPr>
          <p:cNvSpPr txBox="1">
            <a:spLocks/>
          </p:cNvSpPr>
          <p:nvPr/>
        </p:nvSpPr>
        <p:spPr>
          <a:xfrm>
            <a:off x="286406" y="491249"/>
            <a:ext cx="3386959" cy="102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F# GCN</a:t>
            </a:r>
          </a:p>
        </p:txBody>
      </p:sp>
      <p:sp>
        <p:nvSpPr>
          <p:cNvPr id="8" name="TextBox 7">
            <a:extLst>
              <a:ext uri="{FF2B5EF4-FFF2-40B4-BE49-F238E27FC236}">
                <a16:creationId xmlns:a16="http://schemas.microsoft.com/office/drawing/2014/main" id="{1D65220F-A9FB-494E-8A24-0A952251FBD5}"/>
              </a:ext>
            </a:extLst>
          </p:cNvPr>
          <p:cNvSpPr txBox="1"/>
          <p:nvPr/>
        </p:nvSpPr>
        <p:spPr>
          <a:xfrm>
            <a:off x="286406" y="6305362"/>
            <a:ext cx="10371084" cy="369332"/>
          </a:xfrm>
          <a:prstGeom prst="rect">
            <a:avLst/>
          </a:prstGeom>
          <a:noFill/>
        </p:spPr>
        <p:txBody>
          <a:bodyPr wrap="square">
            <a:spAutoFit/>
          </a:bodyPr>
          <a:lstStyle/>
          <a:p>
            <a:r>
              <a:rPr lang="en-GB" dirty="0"/>
              <a:t>https://www.linkedin.com/pulse/graph-convolutional-network-model-strongly-typed-faisal-waris-phd/</a:t>
            </a:r>
          </a:p>
        </p:txBody>
      </p:sp>
    </p:spTree>
    <p:extLst>
      <p:ext uri="{BB962C8B-B14F-4D97-AF65-F5344CB8AC3E}">
        <p14:creationId xmlns:p14="http://schemas.microsoft.com/office/powerpoint/2010/main" val="347643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 you Guido!</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69702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19160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4764176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42583381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59D-3844-4F24-B7C2-D13A9BB39E46}"/>
              </a:ext>
            </a:extLst>
          </p:cNvPr>
          <p:cNvSpPr>
            <a:spLocks noGrp="1"/>
          </p:cNvSpPr>
          <p:nvPr>
            <p:ph type="title"/>
          </p:nvPr>
        </p:nvSpPr>
        <p:spPr/>
        <p:txBody>
          <a:bodyPr>
            <a:normAutofit/>
          </a:bodyPr>
          <a:lstStyle/>
          <a:p>
            <a:r>
              <a:rPr lang="en-GB" dirty="0"/>
              <a:t>MVU</a:t>
            </a:r>
          </a:p>
        </p:txBody>
      </p:sp>
      <p:sp>
        <p:nvSpPr>
          <p:cNvPr id="3" name="Content Placeholder 2">
            <a:extLst>
              <a:ext uri="{FF2B5EF4-FFF2-40B4-BE49-F238E27FC236}">
                <a16:creationId xmlns:a16="http://schemas.microsoft.com/office/drawing/2014/main" id="{F51053FF-4407-4133-9754-9AD8151BD717}"/>
              </a:ext>
            </a:extLst>
          </p:cNvPr>
          <p:cNvSpPr>
            <a:spLocks noGrp="1"/>
          </p:cNvSpPr>
          <p:nvPr>
            <p:ph idx="1"/>
          </p:nvPr>
        </p:nvSpPr>
        <p:spPr/>
        <p:txBody>
          <a:bodyPr>
            <a:normAutofit/>
          </a:bodyPr>
          <a:lstStyle/>
          <a:p>
            <a:pPr marL="0" indent="0" algn="ctr">
              <a:buNone/>
            </a:pPr>
            <a:endParaRPr lang="en-GB" sz="3600" i="1" dirty="0"/>
          </a:p>
          <a:p>
            <a:pPr marL="0" indent="0" algn="ctr">
              <a:buNone/>
            </a:pPr>
            <a:r>
              <a:rPr lang="en-GB" sz="3600" i="1" dirty="0"/>
              <a:t>Calculate your views with functional programming</a:t>
            </a:r>
          </a:p>
          <a:p>
            <a:pPr marL="0" indent="0">
              <a:buNone/>
            </a:pPr>
            <a:endParaRPr lang="en-GB" sz="3600" dirty="0"/>
          </a:p>
        </p:txBody>
      </p:sp>
    </p:spTree>
    <p:extLst>
      <p:ext uri="{BB962C8B-B14F-4D97-AF65-F5344CB8AC3E}">
        <p14:creationId xmlns:p14="http://schemas.microsoft.com/office/powerpoint/2010/main" val="89894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lnSpcReduction="10000"/>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150434"/>
              <a:gd name="adj2" fmla="val -2898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59868"/>
              <a:gd name="adj2" fmla="val -589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413561" y="3124072"/>
            <a:ext cx="1089008" cy="369332"/>
          </a:xfrm>
          <a:prstGeom prst="wedgeRectCallout">
            <a:avLst>
              <a:gd name="adj1" fmla="val -213916"/>
              <a:gd name="adj2" fmla="val -4968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5360548" y="4047090"/>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5504533" y="5229164"/>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2782267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bool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Pressed</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a:t>
            </a:r>
            <a:r>
              <a:rPr lang="en-GB" dirty="0">
                <a:solidFill>
                  <a:srgbClr val="0000FF"/>
                </a:solidFill>
                <a:latin typeface="Consolas" panose="020B0609020204030204" pitchFamily="49" charset="0"/>
              </a:rPr>
              <a:t>false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Pressed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true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View.Label</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"I was pressed!"</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View.Button</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"Press Me!"</a:t>
            </a:r>
            <a:r>
              <a:rPr lang="en-GB" dirty="0">
                <a:solidFill>
                  <a:srgbClr val="000000"/>
                </a:solidFill>
                <a:latin typeface="Consolas" panose="020B0609020204030204" pitchFamily="49" charset="0"/>
              </a:rPr>
              <a:t>, command=(</a:t>
            </a:r>
            <a:r>
              <a:rPr lang="en-GB" dirty="0">
                <a:solidFill>
                  <a:srgbClr val="0000FF"/>
                </a:solidFill>
                <a:latin typeface="Consolas" panose="020B0609020204030204" pitchFamily="49" charset="0"/>
              </a:rPr>
              <a:t>fun</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dispatch Pressed))</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96236"/>
              <a:gd name="adj2" fmla="val 1006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05904"/>
              <a:gd name="adj2" fmla="val -183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887067" y="3129712"/>
            <a:ext cx="1089008" cy="369332"/>
          </a:xfrm>
          <a:prstGeom prst="wedgeRectCallout">
            <a:avLst>
              <a:gd name="adj1" fmla="val -92340"/>
              <a:gd name="adj2" fmla="val 576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6917886" y="3753994"/>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6818983" y="4541031"/>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42723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8223519" y="6176963"/>
            <a:ext cx="367607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See also WebSharper</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C036-0514-4616-B4D4-639C06846573}"/>
              </a:ext>
            </a:extLst>
          </p:cNvPr>
          <p:cNvSpPr>
            <a:spLocks noGrp="1"/>
          </p:cNvSpPr>
          <p:nvPr>
            <p:ph type="title"/>
          </p:nvPr>
        </p:nvSpPr>
        <p:spPr/>
        <p:txBody>
          <a:bodyPr/>
          <a:lstStyle/>
          <a:p>
            <a:r>
              <a:rPr lang="en-GB" dirty="0"/>
              <a:t>Now do Tasks 1.*</a:t>
            </a:r>
          </a:p>
        </p:txBody>
      </p:sp>
      <p:sp>
        <p:nvSpPr>
          <p:cNvPr id="3" name="Text Placeholder 2">
            <a:extLst>
              <a:ext uri="{FF2B5EF4-FFF2-40B4-BE49-F238E27FC236}">
                <a16:creationId xmlns:a16="http://schemas.microsoft.com/office/drawing/2014/main" id="{21494BDE-FF03-4137-9291-8C3B27EE72B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5758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Language 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198006"/>
          </a:xfrm>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1114683683"/>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B3CCD-DEF7-49F4-AEBF-0BB8A4A0B3F3}">
  <ds:schemaRefs>
    <ds:schemaRef ds:uri="http://purl.org/dc/dcmitype/"/>
    <ds:schemaRef ds:uri="cf7f2c2a-8069-4ddf-b2bb-a03f354924af"/>
    <ds:schemaRef ds:uri="4a22e21f-d7be-47f0-9a23-f47ebae14ebb"/>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72448C-82AB-47DF-AC0B-7AE05FABB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33925</TotalTime>
  <Words>911</Words>
  <Application>Microsoft Office PowerPoint</Application>
  <PresentationFormat>Widescreen</PresentationFormat>
  <Paragraphs>170</Paragraphs>
  <Slides>39</Slides>
  <Notes>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39</vt:i4>
      </vt:variant>
    </vt:vector>
  </HeadingPairs>
  <TitlesOfParts>
    <vt:vector size="70" baseType="lpstr">
      <vt:lpstr>apple color emoji</vt:lpstr>
      <vt:lpstr>-apple-system</vt:lpstr>
      <vt:lpstr>Arial</vt:lpstr>
      <vt:lpstr>Arial Narrow</vt:lpstr>
      <vt:lpstr>Barlow</vt:lpstr>
      <vt:lpstr>Calibri</vt:lpstr>
      <vt:lpstr>Candara</vt:lpstr>
      <vt:lpstr>Consolas</vt:lpstr>
      <vt:lpstr>Georgia Pro Cond Light</vt:lpstr>
      <vt:lpstr>Gill Sans MT (Headings)</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some F#</vt:lpstr>
      <vt:lpstr>PowerPoint Presentation</vt:lpstr>
      <vt:lpstr>Setup</vt:lpstr>
      <vt:lpstr>Setup</vt:lpstr>
      <vt:lpstr>Setup</vt:lpstr>
      <vt:lpstr>Setup - VS Code  Extensions</vt:lpstr>
      <vt:lpstr>Now do Tasks 1.*</vt:lpstr>
      <vt:lpstr>Language Lessons from Tasks 1.*</vt:lpstr>
      <vt:lpstr>PowerPoint Presentation</vt:lpstr>
      <vt:lpstr>This is a typical Client/Server App</vt:lpstr>
      <vt:lpstr>The Web Client uses “Model View Update” like React</vt:lpstr>
      <vt:lpstr>PowerPoint Presentation</vt:lpstr>
      <vt:lpstr>PowerPoint Presentation</vt:lpstr>
      <vt:lpstr>PowerPoint Presentation</vt:lpstr>
      <vt:lpstr>Now do Tasks 2.*</vt:lpstr>
      <vt:lpstr>Lessons from Tasks 2.*</vt:lpstr>
      <vt:lpstr>Now do Tasks 3.*</vt:lpstr>
      <vt:lpstr>Lessons from Tasks 3.*</vt:lpstr>
      <vt:lpstr>Now do Tasks 4.*</vt:lpstr>
      <vt:lpstr>Lessons from Tasks 4.*</vt:lpstr>
      <vt:lpstr>Now do Tasks 5.*</vt:lpstr>
      <vt:lpstr>Lessons from Tasks 5.*</vt:lpstr>
      <vt:lpstr>Further discussion points! </vt:lpstr>
      <vt:lpstr>Other F# Language Discussion Points</vt:lpstr>
      <vt:lpstr>Python GCN</vt:lpstr>
      <vt:lpstr>PowerPoint Presentation</vt:lpstr>
      <vt:lpstr>Thank you Guido!</vt:lpstr>
      <vt:lpstr>Thanks for joining!</vt:lpstr>
      <vt:lpstr>Other slides</vt:lpstr>
      <vt:lpstr>PowerPoint Presentation</vt:lpstr>
      <vt:lpstr>PowerPoint Presentation</vt:lpstr>
      <vt:lpstr>PowerPoint Presentation</vt:lpstr>
      <vt:lpstr>MVU</vt:lpstr>
      <vt:lpstr>A Simple MVU App</vt:lpstr>
      <vt:lpstr>A Simple MVU App</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599</cp:revision>
  <cp:lastPrinted>2010-05-11T05:02:34Z</cp:lastPrinted>
  <dcterms:created xsi:type="dcterms:W3CDTF">2010-11-09T11:20:14Z</dcterms:created>
  <dcterms:modified xsi:type="dcterms:W3CDTF">2021-07-20T15:54:13Z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